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17"/>
  </p:notesMasterIdLst>
  <p:sldIdLst>
    <p:sldId id="256" r:id="rId2"/>
    <p:sldId id="601" r:id="rId3"/>
    <p:sldId id="582" r:id="rId4"/>
    <p:sldId id="584" r:id="rId5"/>
    <p:sldId id="585" r:id="rId6"/>
    <p:sldId id="586" r:id="rId7"/>
    <p:sldId id="587" r:id="rId8"/>
    <p:sldId id="614" r:id="rId9"/>
    <p:sldId id="589" r:id="rId10"/>
    <p:sldId id="590" r:id="rId11"/>
    <p:sldId id="591" r:id="rId12"/>
    <p:sldId id="592" r:id="rId13"/>
    <p:sldId id="593" r:id="rId14"/>
    <p:sldId id="613" r:id="rId15"/>
    <p:sldId id="58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66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65" autoAdjust="0"/>
  </p:normalViewPr>
  <p:slideViewPr>
    <p:cSldViewPr>
      <p:cViewPr>
        <p:scale>
          <a:sx n="60" d="100"/>
          <a:sy n="60" d="100"/>
        </p:scale>
        <p:origin x="11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9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4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EF41A14-6DAB-4A25-B883-B0744F95C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48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0535-BF10-4BDB-9C62-847B86312D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4033C-D08F-4C67-8CCD-2E87FD9641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F561-3DE7-4CDF-B501-C818664E09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CA7F-4235-481C-B465-B1E0EC9EC2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D8D00-D72D-4E3B-AA3D-5262FFC184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3C7F0-9175-4CD2-AEDB-C61051A81F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A0E04-D0E7-4C11-A332-FE3D497267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6CF-B2F9-48B1-A4F3-930DC8E4D4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88E5B9-BC70-4565-8BB5-71F7BAA0FE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315BC-1A18-4C76-A88B-A6D552C8A6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394E9-E30E-497B-9075-A055829554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CAA0A2-AE24-41D9-83DC-ED164C579F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268760"/>
            <a:ext cx="7560840" cy="24482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algn="ctr">
              <a:defRPr/>
            </a:pPr>
            <a:endParaRPr lang="en-US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 8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13247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 smtClean="0"/>
              <a:t>Standard - </a:t>
            </a:r>
            <a:r>
              <a:rPr lang="en-US" sz="2400" dirty="0" smtClean="0"/>
              <a:t>an official document, which describes the established norms, methods, processes and practices.</a:t>
            </a:r>
            <a:endParaRPr lang="ru-RU" sz="2400" dirty="0"/>
          </a:p>
        </p:txBody>
      </p:sp>
      <p:pic>
        <p:nvPicPr>
          <p:cNvPr id="2056" name="Picture 8" descr="http://avtograf22.ru/wp-content/uploads/2014/10/stand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3591842" cy="2004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mossnab-m.ru/attachments/Image/gost_19.jpg?template=gener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5104"/>
            <a:ext cx="2831156" cy="21233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russert.ru/images/stories/articles/_IS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3788"/>
            <a:ext cx="2261908" cy="1872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8865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000108"/>
            <a:ext cx="7373184" cy="48577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11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428604"/>
            <a:ext cx="764386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660CC"/>
                </a:solidFill>
                <a:latin typeface="Times New Roman" pitchFamily="18" charset="0"/>
                <a:cs typeface="Times New Roman" pitchFamily="18" charset="0"/>
              </a:rPr>
              <a:t>National Project </a:t>
            </a:r>
          </a:p>
          <a:p>
            <a:r>
              <a:rPr lang="en-US" sz="3200" dirty="0" smtClean="0">
                <a:solidFill>
                  <a:srgbClr val="0660CC"/>
                </a:solidFill>
                <a:latin typeface="Times New Roman" pitchFamily="18" charset="0"/>
                <a:cs typeface="Times New Roman" pitchFamily="18" charset="0"/>
              </a:rPr>
              <a:t>Management Standards</a:t>
            </a:r>
            <a:endParaRPr lang="en-US" sz="1000" dirty="0" smtClean="0">
              <a:solidFill>
                <a:srgbClr val="066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USA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NASA Project Management.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Great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Britain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APM Body of Knowledge (Association for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roject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anagement).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Germany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DIN 69901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Deutschen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Instituts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Normung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France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AFITEP (Association Francophone de Management de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Projet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Switzerland, Australia, Canada, Japan, China, South Africa, India, South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Korea.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Russia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REQUIREMENTS FOR PREJECT MANAGEMENT. GOST R - 54869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046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14356"/>
            <a:ext cx="757242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National standard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Russian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Federation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Project Management.</a:t>
            </a: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REQUIREMENTS FOR PROJECT MANAGEMENT. GOST R - 54869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REQUIREMENTS FOR PORTFOLIO MANAGEMENT. GOST R - 54870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REQUIREMENTS FOR PROGRAM MANAGEMENT. GOST R - 54871</a:t>
            </a: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Official publication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908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642918"/>
            <a:ext cx="750099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</a:rPr>
              <a:t>Existing project management standards based on the assessment of the competence of the project 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</a:rPr>
              <a:t>manager</a:t>
            </a:r>
          </a:p>
          <a:p>
            <a:endParaRPr lang="en-US" sz="2400" dirty="0" smtClean="0"/>
          </a:p>
          <a:p>
            <a:r>
              <a:rPr lang="en-US" sz="2400" b="1" dirty="0" smtClean="0"/>
              <a:t>Russia</a:t>
            </a:r>
            <a:r>
              <a:rPr lang="en-US" sz="2400" dirty="0" smtClean="0"/>
              <a:t> – ICB IPMA Competence Baseline (IPMA).</a:t>
            </a:r>
          </a:p>
          <a:p>
            <a:endParaRPr lang="en-US" sz="2400" dirty="0" smtClean="0"/>
          </a:p>
          <a:p>
            <a:r>
              <a:rPr lang="en-US" sz="2400" b="1" dirty="0" smtClean="0"/>
              <a:t>USA</a:t>
            </a:r>
            <a:r>
              <a:rPr lang="en-US" sz="2400" dirty="0" smtClean="0"/>
              <a:t> – PMCDF (Project manager Competency Development Framework)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65772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tecs.cz/wp-content/uploads/2013/12/pmi-770x3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61333"/>
            <a:ext cx="5477397" cy="2738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518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/>
          <a:lstStyle/>
          <a:p>
            <a:pPr algn="ctr"/>
            <a:r>
              <a:rPr lang="en-US" sz="4200" b="1" dirty="0" smtClean="0"/>
              <a:t>PMI</a:t>
            </a:r>
            <a:r>
              <a:rPr lang="ru-RU" sz="4200" b="1" dirty="0" smtClean="0"/>
              <a:t/>
            </a:r>
            <a:br>
              <a:rPr lang="ru-RU" sz="4200" b="1" dirty="0" smtClean="0"/>
            </a:br>
            <a:r>
              <a:rPr lang="en-US" sz="4200" b="1" dirty="0" smtClean="0"/>
              <a:t>Project Management Institute</a:t>
            </a:r>
            <a:endParaRPr lang="ru-RU" sz="4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988840"/>
            <a:ext cx="6889576" cy="441196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u="sng" dirty="0" smtClean="0"/>
              <a:t>PMBOK Guide</a:t>
            </a:r>
          </a:p>
          <a:p>
            <a:pPr marL="114300" indent="0">
              <a:buNone/>
            </a:pPr>
            <a:r>
              <a:rPr lang="ru-RU" sz="2800" dirty="0" smtClean="0"/>
              <a:t>    </a:t>
            </a:r>
            <a:r>
              <a:rPr lang="en-US" sz="2800" dirty="0" smtClean="0"/>
              <a:t>1987</a:t>
            </a:r>
          </a:p>
          <a:p>
            <a:pPr marL="11430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         </a:t>
            </a:r>
            <a:r>
              <a:rPr lang="en-US" sz="2800" dirty="0" smtClean="0">
                <a:solidFill>
                  <a:srgbClr val="FF0000"/>
                </a:solidFill>
              </a:rPr>
              <a:t>1996 – 1 edition</a:t>
            </a:r>
          </a:p>
          <a:p>
            <a:pPr marL="114300" indent="0">
              <a:buNone/>
            </a:pPr>
            <a:r>
              <a:rPr lang="ru-RU" sz="2800" dirty="0" smtClean="0"/>
              <a:t>                </a:t>
            </a:r>
            <a:r>
              <a:rPr lang="en-US" sz="2800" dirty="0" smtClean="0"/>
              <a:t>2000 – 2 edition</a:t>
            </a:r>
            <a:endParaRPr lang="ru-RU" sz="2800" dirty="0" smtClean="0"/>
          </a:p>
          <a:p>
            <a:pPr marL="114300" indent="0">
              <a:buNone/>
            </a:pPr>
            <a:r>
              <a:rPr lang="ru-RU" sz="2800" dirty="0" smtClean="0"/>
              <a:t>                  </a:t>
            </a:r>
            <a:r>
              <a:rPr lang="ru-RU" sz="2800" dirty="0" smtClean="0">
                <a:solidFill>
                  <a:srgbClr val="FF0000"/>
                </a:solidFill>
              </a:rPr>
              <a:t>2004 – 3 </a:t>
            </a:r>
            <a:r>
              <a:rPr lang="en-US" sz="2800" dirty="0" smtClean="0">
                <a:solidFill>
                  <a:srgbClr val="FF0000"/>
                </a:solidFill>
              </a:rPr>
              <a:t>edition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ru-RU" sz="2800" dirty="0" smtClean="0"/>
              <a:t>                          2008 – 4 </a:t>
            </a:r>
            <a:r>
              <a:rPr lang="en-US" sz="2800" dirty="0" smtClean="0"/>
              <a:t>edition</a:t>
            </a:r>
            <a:endParaRPr lang="ru-RU" sz="2800" dirty="0" smtClean="0"/>
          </a:p>
          <a:p>
            <a:pPr marL="114300" indent="0">
              <a:buNone/>
            </a:pPr>
            <a:r>
              <a:rPr lang="ru-RU" sz="2800" dirty="0" smtClean="0"/>
              <a:t>                                  </a:t>
            </a:r>
            <a:r>
              <a:rPr lang="ru-RU" sz="2800" dirty="0" smtClean="0">
                <a:solidFill>
                  <a:srgbClr val="FF0000"/>
                </a:solidFill>
              </a:rPr>
              <a:t>2013 – 5 </a:t>
            </a:r>
            <a:r>
              <a:rPr lang="en-US" sz="2800" dirty="0" smtClean="0">
                <a:solidFill>
                  <a:srgbClr val="FF0000"/>
                </a:solidFill>
              </a:rPr>
              <a:t>edition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54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500042"/>
            <a:ext cx="7358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3600" b="1" dirty="0" smtClean="0">
                <a:solidFill>
                  <a:srgbClr val="548DD4"/>
                </a:solidFill>
                <a:ea typeface="Times New Roman"/>
                <a:cs typeface="Arial" pitchFamily="34" charset="0"/>
              </a:rPr>
              <a:t>PMI standards</a:t>
            </a:r>
            <a:endParaRPr lang="ru-RU" sz="3600" dirty="0" smtClean="0"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2400" b="1" dirty="0" smtClean="0">
                <a:ea typeface="Times New Roman"/>
                <a:cs typeface="Arial" pitchFamily="34" charset="0"/>
              </a:rPr>
              <a:t>Basic standards.</a:t>
            </a:r>
            <a:endParaRPr lang="ru-RU" sz="2400" dirty="0" smtClean="0"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2400" dirty="0" smtClean="0">
                <a:solidFill>
                  <a:srgbClr val="FF0000"/>
                </a:solidFill>
                <a:ea typeface="Times New Roman"/>
                <a:cs typeface="Arial" pitchFamily="34" charset="0"/>
              </a:rPr>
              <a:t>A Guide to the Project Management Body of Knowledge (PMBOK Guide) – Fifth edition.</a:t>
            </a:r>
            <a:endParaRPr lang="ru-RU" sz="2400" dirty="0" smtClean="0"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2400" dirty="0" smtClean="0">
                <a:ea typeface="Times New Roman"/>
                <a:cs typeface="Arial" pitchFamily="34" charset="0"/>
              </a:rPr>
              <a:t>Organization project Management Maturity Model (OPM3) – Second Edition.</a:t>
            </a:r>
            <a:endParaRPr lang="ru-RU" sz="2400" dirty="0" smtClean="0"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2400" dirty="0" smtClean="0">
                <a:ea typeface="Times New Roman"/>
                <a:cs typeface="Arial" pitchFamily="34" charset="0"/>
              </a:rPr>
              <a:t>The Standard for Portfolio Management – Third Edition.</a:t>
            </a:r>
            <a:endParaRPr lang="ru-RU" sz="2400" dirty="0" smtClean="0"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2400" dirty="0" smtClean="0">
                <a:ea typeface="Times New Roman"/>
                <a:cs typeface="Arial" pitchFamily="34" charset="0"/>
              </a:rPr>
              <a:t>The Standard for Program Management – Third Edition. </a:t>
            </a:r>
            <a:endParaRPr lang="ru-RU" sz="2400" dirty="0" smtClean="0">
              <a:ea typeface="Times New Roman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330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714356"/>
            <a:ext cx="7358114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Practical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standards</a:t>
            </a:r>
          </a:p>
          <a:p>
            <a:endParaRPr lang="ru-RU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400" b="1" dirty="0" smtClean="0"/>
              <a:t>  </a:t>
            </a:r>
            <a:r>
              <a:rPr lang="en-US" sz="2400" dirty="0" smtClean="0"/>
              <a:t>Practice </a:t>
            </a:r>
            <a:r>
              <a:rPr lang="en-US" sz="2400" dirty="0" smtClean="0"/>
              <a:t>Standard for Project Risk Management.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Standard for Project Configuration Management.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Standard for Scheduling – Second Edition.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Standard for Earned Value Management – Second Edition.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Standard for Work Breakdown Structures  – Second Edition (Reaffirmed).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Standard for Estimating</a:t>
            </a:r>
            <a:endParaRPr lang="ru-RU" sz="2400" dirty="0" smtClean="0"/>
          </a:p>
          <a:p>
            <a:r>
              <a:rPr lang="en-US" sz="2400" dirty="0" smtClean="0"/>
              <a:t>  Practice </a:t>
            </a:r>
            <a:r>
              <a:rPr lang="en-US" sz="2400" dirty="0" smtClean="0"/>
              <a:t>Manager Competency Development Framework – Second Edition.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921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785794"/>
            <a:ext cx="728667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Additions to </a:t>
            </a: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standards</a:t>
            </a:r>
          </a:p>
          <a:p>
            <a:endParaRPr lang="ru-RU" sz="3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400" dirty="0" smtClean="0"/>
              <a:t>Construction Extension to the PMBOK Guide – Third Edition</a:t>
            </a:r>
            <a:endParaRPr lang="ru-RU" sz="2400" dirty="0" smtClean="0"/>
          </a:p>
          <a:p>
            <a:r>
              <a:rPr lang="en-US" sz="2400" dirty="0" smtClean="0"/>
              <a:t>Government Extension to the PMBOK Guide – Third Edition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468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714356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000109"/>
          <a:ext cx="7572429" cy="4929221"/>
        </p:xfrm>
        <a:graphic>
          <a:graphicData uri="http://schemas.openxmlformats.org/drawingml/2006/table">
            <a:tbl>
              <a:tblPr/>
              <a:tblGrid>
                <a:gridCol w="310145"/>
                <a:gridCol w="3652995"/>
                <a:gridCol w="3609289"/>
              </a:tblGrid>
              <a:tr h="246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Status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 whom?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Certified Associate in Project Management(CAMP).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For beginners in a project management career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Project Management Professional </a:t>
                      </a:r>
                      <a:r>
                        <a:rPr lang="en-US" sz="1400" b="1" dirty="0">
                          <a:solidFill>
                            <a:srgbClr val="F79646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(PMP).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Most requested and recognized status for project managers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Program Management Professional (PgMP).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For those who manage complex projects, combined to achieve strategic goals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PMI Agile Certified Practitioner (PMI-ACP)SM.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For those who apply Agile approaches (flexible management of prectomy)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5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PMI Risk Management Professional (PMI-RMP).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For those who have demonstrated competence in assessing project risks, reducing threats and increasing opportunities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PMI Scheduling Professional (PMI-SP).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For those who develop and manage project schedules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/>
                          <a:ea typeface="Times New Roman"/>
                          <a:cs typeface="Times New Roman"/>
                        </a:rPr>
                        <a:t>Portfolio Management Professional (PfMP).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For those who want to confirm their ability to manage and coordinate projects and programs within the portfolio in order to implement the strategy and objectives of the company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7158" y="42860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Project Management Certification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1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1000108"/>
          <a:ext cx="7500990" cy="5573274"/>
        </p:xfrm>
        <a:graphic>
          <a:graphicData uri="http://schemas.openxmlformats.org/drawingml/2006/table">
            <a:tbl>
              <a:tblPr/>
              <a:tblGrid>
                <a:gridCol w="2428892"/>
                <a:gridCol w="1500198"/>
                <a:gridCol w="1214446"/>
                <a:gridCol w="1214446"/>
                <a:gridCol w="1143008"/>
              </a:tblGrid>
              <a:tr h="7390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Status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Basic education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Work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experience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Project Management Training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Certification cycle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69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Certified Project Management Specialist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1500 hours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 hours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years without PDU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Project Management Professional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Higher education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7500 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4500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35 hours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 PDU for 3 years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3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Program Management Professional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Higher education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10500 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6000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 PDU for 3 years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Certified Practice for Flexible Project Management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2000(</a:t>
                      </a:r>
                      <a:r>
                        <a:rPr lang="en-US" sz="13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standart</a:t>
                      </a: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)+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1500(flexible)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 hours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PDU for 3 years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Risk management professional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Higher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4500 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3000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hours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PDU for 3 years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Schedule Management Professional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Higher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5000 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3500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PDU for 3 years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Portfolio Management Professional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Secondary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Higher education</a:t>
                      </a:r>
                      <a:endParaRPr lang="ru-RU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10500 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hours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6000 hours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9851" marR="49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57148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Requirements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586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7620000" cy="48006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List of recommended </a:t>
            </a:r>
            <a:r>
              <a:rPr lang="en-US" sz="2800" b="1" dirty="0" smtClean="0">
                <a:solidFill>
                  <a:srgbClr val="FF0000"/>
                </a:solidFill>
              </a:rPr>
              <a:t>literature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571500" indent="-457200">
              <a:buAutoNum type="arabicPeriod"/>
            </a:pPr>
            <a:r>
              <a:rPr lang="en-US" dirty="0" smtClean="0"/>
              <a:t>Guide to the body of knowledge on project management. (Guide PMBOK Guide) / lane. from English; 4th ed. - РМI, 2008.</a:t>
            </a:r>
          </a:p>
          <a:p>
            <a:pPr marL="571500" indent="-457200">
              <a:buAutoNum type="arabicPeriod"/>
            </a:pPr>
            <a:r>
              <a:rPr lang="en-US" dirty="0" smtClean="0"/>
              <a:t>A </a:t>
            </a:r>
            <a:r>
              <a:rPr lang="en-US" dirty="0" smtClean="0"/>
              <a:t>Guide to the Project Management Body of Knowledge. Fifth Edition. 2013 - PMI, Inc. Four Campus Boulevard, Newton Square, PA 19073-3299 USA.</a:t>
            </a:r>
          </a:p>
          <a:p>
            <a:pPr marL="571500" indent="-457200">
              <a:buAutoNum type="arabicPeriod"/>
            </a:pPr>
            <a:r>
              <a:rPr lang="en-US" dirty="0" err="1" smtClean="0"/>
              <a:t>Diethelm</a:t>
            </a:r>
            <a:r>
              <a:rPr lang="en-US" dirty="0" smtClean="0"/>
              <a:t> </a:t>
            </a:r>
            <a:r>
              <a:rPr lang="en-US" dirty="0" err="1" smtClean="0"/>
              <a:t>Gerd</a:t>
            </a:r>
            <a:r>
              <a:rPr lang="en-US" dirty="0" smtClean="0"/>
              <a:t>. Project management: in 2 </a:t>
            </a:r>
            <a:r>
              <a:rPr lang="en-US" dirty="0" err="1" smtClean="0"/>
              <a:t>tt</a:t>
            </a:r>
            <a:r>
              <a:rPr lang="en-US" dirty="0" smtClean="0"/>
              <a:t> / lane. with him. - </a:t>
            </a:r>
            <a:r>
              <a:rPr lang="en-US" dirty="0" err="1" smtClean="0"/>
              <a:t>SPb</a:t>
            </a:r>
            <a:r>
              <a:rPr lang="en-US" dirty="0" smtClean="0"/>
              <a:t> .: Ed. House "Business and Law", 2003. - Vol. 1: The Basics. - 389 s.</a:t>
            </a:r>
          </a:p>
          <a:p>
            <a:pPr marL="571500" indent="-457200">
              <a:buAutoNum type="arabicPeriod"/>
            </a:pPr>
            <a:r>
              <a:rPr lang="en-US" dirty="0" err="1" smtClean="0"/>
              <a:t>Drucker</a:t>
            </a:r>
            <a:r>
              <a:rPr lang="en-US" dirty="0" smtClean="0"/>
              <a:t> Peter. Management Practice / Per. from English - M .: Publishing house "Williams", 2003. - 397 p.</a:t>
            </a:r>
          </a:p>
          <a:p>
            <a:pPr marL="571500" indent="-457200">
              <a:buAutoNum type="arabicPeriod"/>
            </a:pPr>
            <a:r>
              <a:rPr lang="en-US" dirty="0" err="1" smtClean="0"/>
              <a:t>Heldman</a:t>
            </a:r>
            <a:r>
              <a:rPr lang="en-US" dirty="0" smtClean="0"/>
              <a:t> Kim. Professional project management / trans. from English - M .: BINOM. Laboratory of knowledge, 2012.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2390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Box 7"/>
          <p:cNvSpPr txBox="1">
            <a:spLocks noChangeArrowheads="1"/>
          </p:cNvSpPr>
          <p:nvPr/>
        </p:nvSpPr>
        <p:spPr bwMode="auto">
          <a:xfrm>
            <a:off x="539552" y="1643063"/>
            <a:ext cx="767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ru-RU" sz="3600" dirty="0"/>
          </a:p>
          <a:p>
            <a:pPr algn="ctr" eaLnBrk="1" hangingPunct="1"/>
            <a:endParaRPr lang="en-US" altLang="ru-RU" sz="3600" dirty="0"/>
          </a:p>
          <a:p>
            <a:pPr algn="ctr" eaLnBrk="1" hangingPunct="1"/>
            <a:r>
              <a:rPr lang="en-US" altLang="ru-RU" sz="3600" smtClean="0"/>
              <a:t>THANKS FOR ATTENTION!!!</a:t>
            </a:r>
            <a:endParaRPr lang="ru-RU" altLang="ru-RU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739</TotalTime>
  <Words>770</Words>
  <Application>Microsoft Office PowerPoint</Application>
  <PresentationFormat>Экран (4:3)</PresentationFormat>
  <Paragraphs>145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Соседство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PMI Project Management Institute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УрГУ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Зенченко</dc:creator>
  <cp:lastModifiedBy>Lenovo</cp:lastModifiedBy>
  <cp:revision>69</cp:revision>
  <dcterms:created xsi:type="dcterms:W3CDTF">2007-11-15T08:43:14Z</dcterms:created>
  <dcterms:modified xsi:type="dcterms:W3CDTF">2018-10-22T16:05:08Z</dcterms:modified>
</cp:coreProperties>
</file>